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3" r:id="rId2"/>
    <p:sldId id="257" r:id="rId3"/>
    <p:sldId id="258" r:id="rId4"/>
    <p:sldId id="259" r:id="rId5"/>
    <p:sldId id="262" r:id="rId6"/>
    <p:sldId id="261" r:id="rId7"/>
    <p:sldId id="260" r:id="rId8"/>
    <p:sldId id="264" r:id="rId9"/>
    <p:sldId id="266" r:id="rId10"/>
    <p:sldId id="265" r:id="rId11"/>
    <p:sldId id="268" r:id="rId12"/>
    <p:sldId id="267" r:id="rId13"/>
    <p:sldId id="270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48880"/>
            <a:ext cx="3672408" cy="399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421935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421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1" y="332656"/>
            <a:ext cx="7024744" cy="2943200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Найдите подобные слагаемые:</a:t>
            </a:r>
            <a:br>
              <a:rPr lang="ru-RU" b="1" u="sng" dirty="0"/>
            </a:br>
            <a:r>
              <a:rPr lang="ru-RU" b="1" dirty="0" smtClean="0"/>
              <a:t>1) 3a</a:t>
            </a:r>
            <a:r>
              <a:rPr lang="ru-RU" b="1" dirty="0"/>
              <a:t>, 6a, 7b, -6a, 7c,  10c</a:t>
            </a:r>
            <a:br>
              <a:rPr lang="ru-RU" b="1" dirty="0"/>
            </a:br>
            <a:r>
              <a:rPr lang="ru-RU" b="1" dirty="0" smtClean="0"/>
              <a:t>2) 8a+7b-4a-3b </a:t>
            </a:r>
            <a:br>
              <a:rPr lang="ru-RU" b="1" dirty="0" smtClean="0"/>
            </a:br>
            <a:r>
              <a:rPr lang="ru-RU" b="1" dirty="0" smtClean="0"/>
              <a:t>     </a:t>
            </a:r>
            <a:endParaRPr lang="ru-RU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015716" y="3284984"/>
            <a:ext cx="5040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015715" y="3140968"/>
            <a:ext cx="5040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430" y="3064768"/>
            <a:ext cx="6397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429" y="3254927"/>
            <a:ext cx="6397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2" y="2450064"/>
            <a:ext cx="3578225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082869" y="2557536"/>
            <a:ext cx="1994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= 4а+4</a:t>
            </a:r>
            <a:r>
              <a:rPr lang="en-US" sz="3600" b="1" dirty="0" smtClean="0">
                <a:solidFill>
                  <a:srgbClr val="FF0000"/>
                </a:solidFill>
              </a:rPr>
              <a:t>b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9966" y="4437112"/>
            <a:ext cx="77716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</a:rPr>
              <a:t>Действуем по правилу</a:t>
            </a:r>
            <a:r>
              <a:rPr lang="ru-RU" sz="3600" b="1" dirty="0" smtClean="0">
                <a:solidFill>
                  <a:srgbClr val="FF0000"/>
                </a:solidFill>
              </a:rPr>
              <a:t>: учебник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№ 294,  295 </a:t>
            </a:r>
            <a:r>
              <a:rPr lang="ru-RU" sz="3600" b="1" dirty="0" err="1" smtClean="0">
                <a:solidFill>
                  <a:srgbClr val="FF0000"/>
                </a:solidFill>
              </a:rPr>
              <a:t>г,д,е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2970" y="3403773"/>
            <a:ext cx="6192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3) 2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ab+3ac-ab+4+ 6ac-10</a:t>
            </a:r>
            <a:endParaRPr lang="ru-RU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60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/>
          <a:lstStyle/>
          <a:p>
            <a:r>
              <a:rPr lang="ru-RU" b="1" dirty="0" smtClean="0"/>
              <a:t>Самостоятельная работа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60104"/>
            <a:ext cx="38884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Вариант </a:t>
            </a:r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s-ES" sz="2800" b="1" dirty="0" smtClean="0">
                <a:solidFill>
                  <a:srgbClr val="FF0000"/>
                </a:solidFill>
              </a:rPr>
              <a:t>5a+4a=9a</a:t>
            </a:r>
            <a:endParaRPr lang="es-ES" sz="2800" b="1" dirty="0">
              <a:solidFill>
                <a:srgbClr val="FF0000"/>
              </a:solidFill>
            </a:endParaRPr>
          </a:p>
          <a:p>
            <a:r>
              <a:rPr lang="es-ES" sz="2800" b="1" dirty="0" smtClean="0">
                <a:solidFill>
                  <a:srgbClr val="FF0000"/>
                </a:solidFill>
              </a:rPr>
              <a:t>6y-8+6y=12y-8</a:t>
            </a:r>
            <a:endParaRPr lang="es-ES" sz="2800" b="1" dirty="0">
              <a:solidFill>
                <a:srgbClr val="FF0000"/>
              </a:solidFill>
            </a:endParaRPr>
          </a:p>
          <a:p>
            <a:r>
              <a:rPr lang="ru-RU" sz="2800" b="1" dirty="0">
                <a:solidFill>
                  <a:srgbClr val="FF0000"/>
                </a:solidFill>
              </a:rPr>
              <a:t>3</a:t>
            </a:r>
            <a:r>
              <a:rPr lang="es-ES" sz="2800" b="1" dirty="0" smtClean="0">
                <a:solidFill>
                  <a:srgbClr val="FF0000"/>
                </a:solidFill>
              </a:rPr>
              <a:t>a</a:t>
            </a:r>
            <a:r>
              <a:rPr lang="ru-RU" sz="2800" b="1" dirty="0" smtClean="0">
                <a:solidFill>
                  <a:srgbClr val="FF0000"/>
                </a:solidFill>
              </a:rPr>
              <a:t>с</a:t>
            </a:r>
            <a:r>
              <a:rPr lang="es-ES" sz="2800" b="1" dirty="0" smtClean="0">
                <a:solidFill>
                  <a:srgbClr val="FF0000"/>
                </a:solidFill>
              </a:rPr>
              <a:t>-15-a</a:t>
            </a:r>
            <a:r>
              <a:rPr lang="ru-RU" sz="2800" b="1" dirty="0" smtClean="0">
                <a:solidFill>
                  <a:srgbClr val="FF0000"/>
                </a:solidFill>
              </a:rPr>
              <a:t>с</a:t>
            </a:r>
            <a:r>
              <a:rPr lang="es-ES" sz="2800" b="1" dirty="0" smtClean="0">
                <a:solidFill>
                  <a:srgbClr val="FF0000"/>
                </a:solidFill>
              </a:rPr>
              <a:t>+6=</a:t>
            </a:r>
            <a:r>
              <a:rPr lang="ru-RU" sz="2800" b="1" dirty="0" smtClean="0">
                <a:solidFill>
                  <a:srgbClr val="FF0000"/>
                </a:solidFill>
              </a:rPr>
              <a:t>2</a:t>
            </a:r>
            <a:r>
              <a:rPr lang="es-ES" sz="2800" b="1" dirty="0" smtClean="0">
                <a:solidFill>
                  <a:srgbClr val="FF0000"/>
                </a:solidFill>
              </a:rPr>
              <a:t>a</a:t>
            </a:r>
            <a:r>
              <a:rPr lang="ru-RU" sz="2800" b="1" dirty="0" smtClean="0">
                <a:solidFill>
                  <a:srgbClr val="FF0000"/>
                </a:solidFill>
              </a:rPr>
              <a:t>с</a:t>
            </a:r>
            <a:r>
              <a:rPr lang="es-ES" sz="2800" b="1" dirty="0" smtClean="0">
                <a:solidFill>
                  <a:srgbClr val="FF0000"/>
                </a:solidFill>
              </a:rPr>
              <a:t>-9</a:t>
            </a:r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5976" y="1844824"/>
            <a:ext cx="478802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Вариант </a:t>
            </a:r>
            <a:r>
              <a:rPr lang="en-US" sz="2800" b="1" dirty="0" smtClean="0">
                <a:solidFill>
                  <a:srgbClr val="FF0000"/>
                </a:solidFill>
              </a:rPr>
              <a:t>II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s-ES" sz="2800" b="1" dirty="0" smtClean="0">
                <a:solidFill>
                  <a:srgbClr val="FF0000"/>
                </a:solidFill>
              </a:rPr>
              <a:t>5a-4a=a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es-ES" sz="2800" b="1" dirty="0" smtClean="0">
                <a:solidFill>
                  <a:srgbClr val="FF0000"/>
                </a:solidFill>
              </a:rPr>
              <a:t>-</a:t>
            </a:r>
            <a:r>
              <a:rPr lang="es-ES" sz="2800" b="1" dirty="0">
                <a:solidFill>
                  <a:srgbClr val="FF0000"/>
                </a:solidFill>
              </a:rPr>
              <a:t>a-a-a-a=-4a</a:t>
            </a:r>
          </a:p>
          <a:p>
            <a:r>
              <a:rPr lang="es-ES" sz="2800" b="1" dirty="0">
                <a:solidFill>
                  <a:srgbClr val="FF0000"/>
                </a:solidFill>
              </a:rPr>
              <a:t>2ab-3ab+5a-a=-ab+4a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02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024744" cy="745152"/>
          </a:xfrm>
        </p:spPr>
        <p:txBody>
          <a:bodyPr/>
          <a:lstStyle/>
          <a:p>
            <a:r>
              <a:rPr lang="ru-RU" b="1" u="sng" dirty="0" smtClean="0"/>
              <a:t>Рассуждаем: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7488832" cy="3508977"/>
          </a:xfrm>
        </p:spPr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Решить уравнение:</a:t>
            </a:r>
          </a:p>
          <a:p>
            <a:pPr marL="68580" indent="0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А) -3х+5х = 2,4</a:t>
            </a:r>
          </a:p>
          <a:p>
            <a:pPr marL="68580" indent="0"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8580" indent="0">
              <a:buNone/>
            </a:pP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  <a:p>
            <a:pPr marL="68580" indent="0"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8580" indent="0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Б)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(3х-1)-(2х-5) = 0</a:t>
            </a:r>
          </a:p>
          <a:p>
            <a:pPr marL="68580" indent="0">
              <a:buNone/>
            </a:pP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58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User\AppData\Local\Microsoft\Windows\Temporary Internet Files\Content.Word\5_12.h20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8" t="9895" r="9503" b="9567"/>
          <a:stretch/>
        </p:blipFill>
        <p:spPr bwMode="auto">
          <a:xfrm>
            <a:off x="791093" y="655928"/>
            <a:ext cx="6696744" cy="56166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87824" y="3552639"/>
            <a:ext cx="4751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 узнал (а) правило приведения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подобных слагаемых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572" y="5373216"/>
            <a:ext cx="67703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 умею определять коэффициент и буквенную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часть выражений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92805" y="4542219"/>
            <a:ext cx="43335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 умею упрощать буквенные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выражения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89494" y="2721642"/>
            <a:ext cx="2668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Научился(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лась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применять его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97604" y="1705978"/>
            <a:ext cx="2534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  справился(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лась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самостоятельной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работой)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6363" y="793559"/>
            <a:ext cx="1520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Вообщем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я сегодня </a:t>
            </a:r>
          </a:p>
          <a:p>
            <a:r>
              <a:rPr lang="ru-RU" b="1" dirty="0"/>
              <a:t>м</a:t>
            </a:r>
            <a:r>
              <a:rPr lang="ru-RU" b="1" dirty="0" smtClean="0"/>
              <a:t>олодец!</a:t>
            </a:r>
            <a:endParaRPr lang="ru-RU" b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237834" y="1412776"/>
            <a:ext cx="0" cy="5760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Улыбающееся лицо 14"/>
          <p:cNvSpPr/>
          <p:nvPr/>
        </p:nvSpPr>
        <p:spPr>
          <a:xfrm>
            <a:off x="1886203" y="655928"/>
            <a:ext cx="685800" cy="7568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1892805" y="1988840"/>
            <a:ext cx="345029" cy="224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261031" y="1988840"/>
            <a:ext cx="217001" cy="224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1878495" y="1412776"/>
            <a:ext cx="342174" cy="26899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5" idx="4"/>
          </p:cNvCxnSpPr>
          <p:nvPr/>
        </p:nvCxnSpPr>
        <p:spPr>
          <a:xfrm>
            <a:off x="2229103" y="1412776"/>
            <a:ext cx="342900" cy="30411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9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6777317" cy="350897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ПРАВИЛО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№ 295 (1,3 столбик)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№ 297 </a:t>
            </a:r>
            <a:r>
              <a:rPr lang="ru-RU" dirty="0" err="1" smtClean="0">
                <a:solidFill>
                  <a:srgbClr val="FF0000"/>
                </a:solidFill>
              </a:rPr>
              <a:t>а,б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№ 298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№309, 310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Домашнее задание (ПЛАН)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7361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440160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Чтоб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вначале вас взбодрить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прошу всех хором говорить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731" y="1772816"/>
            <a:ext cx="4752528" cy="65633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b="1" dirty="0" smtClean="0"/>
              <a:t>Продолжите предложение:</a:t>
            </a:r>
            <a:endParaRPr lang="en-US" b="1" dirty="0" smtClean="0"/>
          </a:p>
          <a:p>
            <a:pPr marL="6858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5726" y="2119792"/>
            <a:ext cx="35282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" lvl="0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сумма не меняется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50262" y="2643012"/>
            <a:ext cx="755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3827" y="2181347"/>
            <a:ext cx="5061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От перемены мест слагаемых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3827" y="2704567"/>
            <a:ext cx="2196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M+M+M =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168" y="3238595"/>
            <a:ext cx="2592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+с-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d+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88157" y="3227787"/>
            <a:ext cx="2621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a – b – c+ d - e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326" y="3750479"/>
            <a:ext cx="6743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Коэффициент выражения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1,08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равен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6296" y="3688923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1,08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2168" y="4273699"/>
            <a:ext cx="808067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Если перед скобками стоит знак «-», то при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их раскрытии все выражения, находящиеся внутри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скобок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1720" y="5116941"/>
            <a:ext cx="5437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аменяются на противоположные.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5988" y="5605649"/>
            <a:ext cx="3793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Выражение 10с∙15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11960" y="5605649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150 bc²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5343" y="6058619"/>
            <a:ext cx="1901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A∙A∙A∙A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58031" y="6067314"/>
            <a:ext cx="839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A</a:t>
            </a:r>
            <a:r>
              <a:rPr lang="en-US" sz="2800" dirty="0" smtClean="0">
                <a:solidFill>
                  <a:srgbClr val="FF0000"/>
                </a:solidFill>
                <a:latin typeface="Century Gothic"/>
                <a:cs typeface="Times New Roman" pitchFamily="18" charset="0"/>
              </a:rPr>
              <a:t>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94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123" y="38441"/>
            <a:ext cx="3900861" cy="8640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Устная работа: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2160240" cy="5328592"/>
          </a:xfrm>
        </p:spPr>
        <p:txBody>
          <a:bodyPr>
            <a:no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C0000"/>
                </a:solidFill>
              </a:rPr>
              <a:t>1. 5-10</a:t>
            </a:r>
            <a:r>
              <a:rPr lang="ru-RU" sz="2800" b="1" dirty="0">
                <a:solidFill>
                  <a:srgbClr val="CC0000"/>
                </a:solidFill>
              </a:rPr>
              <a:t>=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solidFill>
                <a:srgbClr val="CC00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C0000"/>
                </a:solidFill>
              </a:rPr>
              <a:t>2. -5-8= </a:t>
            </a:r>
            <a:endParaRPr lang="ru-RU" sz="2800" b="1" dirty="0">
              <a:solidFill>
                <a:srgbClr val="CC00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solidFill>
                <a:srgbClr val="CC00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C0000"/>
                </a:solidFill>
              </a:rPr>
              <a:t>3. 12-</a:t>
            </a:r>
            <a:r>
              <a:rPr lang="ru-RU" sz="2800" b="1" dirty="0">
                <a:solidFill>
                  <a:srgbClr val="CC0000"/>
                </a:solidFill>
              </a:rPr>
              <a:t>(-6)=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rgbClr val="CC0000"/>
                </a:solidFill>
              </a:rPr>
              <a:t>4</a:t>
            </a:r>
            <a:r>
              <a:rPr lang="ru-RU" sz="2800" b="1" dirty="0">
                <a:solidFill>
                  <a:srgbClr val="CC0000"/>
                </a:solidFill>
              </a:rPr>
              <a:t>. -3+2=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rgbClr val="CC0000"/>
                </a:solidFill>
              </a:rPr>
              <a:t>5</a:t>
            </a:r>
            <a:r>
              <a:rPr lang="ru-RU" sz="2800" b="1" dirty="0">
                <a:solidFill>
                  <a:srgbClr val="CC0000"/>
                </a:solidFill>
              </a:rPr>
              <a:t>. -13+20=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solidFill>
                <a:srgbClr val="CC00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C0000"/>
                </a:solidFill>
              </a:rPr>
              <a:t>6. -4-5-9=</a:t>
            </a:r>
            <a:endParaRPr lang="ru-RU" sz="2800" b="1" dirty="0">
              <a:solidFill>
                <a:srgbClr val="CC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2264" y="908720"/>
            <a:ext cx="725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- 5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5896" y="1052736"/>
            <a:ext cx="2347437" cy="52198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274320">
              <a:lnSpc>
                <a:spcPct val="90000"/>
              </a:lnSpc>
              <a:spcBef>
                <a:spcPct val="20000"/>
              </a:spcBef>
              <a:buClr>
                <a:srgbClr val="94C600"/>
              </a:buClr>
              <a:buSzPct val="76000"/>
              <a:defRPr/>
            </a:pPr>
            <a:r>
              <a:rPr lang="ru-RU" sz="2800" b="1" dirty="0">
                <a:solidFill>
                  <a:srgbClr val="CC0000"/>
                </a:solidFill>
              </a:rPr>
              <a:t>7. </a:t>
            </a:r>
            <a:r>
              <a:rPr lang="ru-RU" sz="2800" b="1" dirty="0" smtClean="0">
                <a:solidFill>
                  <a:srgbClr val="CC0000"/>
                </a:solidFill>
              </a:rPr>
              <a:t>  12-18</a:t>
            </a:r>
            <a:r>
              <a:rPr lang="ru-RU" sz="2800" b="1" dirty="0">
                <a:solidFill>
                  <a:srgbClr val="CC0000"/>
                </a:solidFill>
              </a:rPr>
              <a:t>=</a:t>
            </a:r>
          </a:p>
          <a:p>
            <a:pPr marL="342900" lvl="0" indent="-274320">
              <a:lnSpc>
                <a:spcPct val="90000"/>
              </a:lnSpc>
              <a:spcBef>
                <a:spcPct val="20000"/>
              </a:spcBef>
              <a:buClr>
                <a:srgbClr val="94C600"/>
              </a:buClr>
              <a:buSzPct val="76000"/>
              <a:defRPr/>
            </a:pPr>
            <a:endParaRPr lang="ru-RU" sz="2800" b="1" dirty="0">
              <a:solidFill>
                <a:srgbClr val="CC0000"/>
              </a:solidFill>
            </a:endParaRPr>
          </a:p>
          <a:p>
            <a:pPr marL="342900" lvl="0" indent="-274320">
              <a:lnSpc>
                <a:spcPct val="90000"/>
              </a:lnSpc>
              <a:spcBef>
                <a:spcPct val="20000"/>
              </a:spcBef>
              <a:buClr>
                <a:srgbClr val="94C600"/>
              </a:buClr>
              <a:buSzPct val="76000"/>
              <a:defRPr/>
            </a:pPr>
            <a:r>
              <a:rPr lang="ru-RU" sz="2800" b="1" dirty="0">
                <a:solidFill>
                  <a:srgbClr val="CC0000"/>
                </a:solidFill>
              </a:rPr>
              <a:t>8. </a:t>
            </a:r>
            <a:r>
              <a:rPr lang="ru-RU" sz="2800" b="1" dirty="0" smtClean="0">
                <a:solidFill>
                  <a:srgbClr val="CC0000"/>
                </a:solidFill>
              </a:rPr>
              <a:t>  -</a:t>
            </a:r>
            <a:r>
              <a:rPr lang="ru-RU" sz="2800" b="1" dirty="0">
                <a:solidFill>
                  <a:srgbClr val="CC0000"/>
                </a:solidFill>
              </a:rPr>
              <a:t>30+34=</a:t>
            </a:r>
          </a:p>
          <a:p>
            <a:pPr marL="342900" lvl="0" indent="-274320">
              <a:lnSpc>
                <a:spcPct val="90000"/>
              </a:lnSpc>
              <a:spcBef>
                <a:spcPct val="20000"/>
              </a:spcBef>
              <a:buClr>
                <a:srgbClr val="94C600"/>
              </a:buClr>
              <a:buSzPct val="76000"/>
              <a:defRPr/>
            </a:pPr>
            <a:endParaRPr lang="ru-RU" sz="2800" b="1" dirty="0">
              <a:solidFill>
                <a:srgbClr val="CC0000"/>
              </a:solidFill>
            </a:endParaRPr>
          </a:p>
          <a:p>
            <a:pPr marL="342900" indent="-274320">
              <a:lnSpc>
                <a:spcPct val="90000"/>
              </a:lnSpc>
              <a:spcBef>
                <a:spcPct val="20000"/>
              </a:spcBef>
              <a:buClr>
                <a:srgbClr val="94C600"/>
              </a:buClr>
              <a:buSzPct val="76000"/>
              <a:defRPr/>
            </a:pPr>
            <a:r>
              <a:rPr lang="ru-RU" sz="2800" b="1" dirty="0">
                <a:solidFill>
                  <a:srgbClr val="CC0000"/>
                </a:solidFill>
              </a:rPr>
              <a:t>9. </a:t>
            </a:r>
            <a:r>
              <a:rPr lang="ru-RU" sz="2800" b="1" dirty="0" smtClean="0">
                <a:solidFill>
                  <a:srgbClr val="CC0000"/>
                </a:solidFill>
              </a:rPr>
              <a:t>  -</a:t>
            </a:r>
            <a:r>
              <a:rPr lang="ru-RU" sz="2800" b="1" dirty="0">
                <a:solidFill>
                  <a:srgbClr val="CC0000"/>
                </a:solidFill>
              </a:rPr>
              <a:t>8+4-6=</a:t>
            </a:r>
          </a:p>
          <a:p>
            <a:pPr marL="342900" lvl="0" indent="-274320">
              <a:lnSpc>
                <a:spcPct val="90000"/>
              </a:lnSpc>
              <a:spcBef>
                <a:spcPct val="20000"/>
              </a:spcBef>
              <a:buClr>
                <a:srgbClr val="94C600"/>
              </a:buClr>
              <a:buSzPct val="76000"/>
              <a:defRPr/>
            </a:pPr>
            <a:endParaRPr lang="ru-RU" sz="2800" b="1" dirty="0">
              <a:solidFill>
                <a:srgbClr val="CC0000"/>
              </a:solidFill>
            </a:endParaRPr>
          </a:p>
          <a:p>
            <a:pPr marL="342900" lvl="0" indent="-274320">
              <a:lnSpc>
                <a:spcPct val="90000"/>
              </a:lnSpc>
              <a:spcBef>
                <a:spcPct val="20000"/>
              </a:spcBef>
              <a:buClr>
                <a:srgbClr val="94C600"/>
              </a:buClr>
              <a:buSzPct val="76000"/>
              <a:defRPr/>
            </a:pPr>
            <a:r>
              <a:rPr lang="ru-RU" sz="2800" b="1" dirty="0">
                <a:solidFill>
                  <a:srgbClr val="CC0000"/>
                </a:solidFill>
              </a:rPr>
              <a:t>10. </a:t>
            </a:r>
            <a:r>
              <a:rPr lang="ru-RU" sz="2800" b="1" dirty="0" smtClean="0">
                <a:solidFill>
                  <a:srgbClr val="CC0000"/>
                </a:solidFill>
              </a:rPr>
              <a:t> -</a:t>
            </a:r>
            <a:r>
              <a:rPr lang="ru-RU" sz="2800" b="1" dirty="0">
                <a:solidFill>
                  <a:srgbClr val="CC0000"/>
                </a:solidFill>
              </a:rPr>
              <a:t>19-5</a:t>
            </a:r>
            <a:r>
              <a:rPr lang="ru-RU" sz="2800" b="1" dirty="0" smtClean="0">
                <a:solidFill>
                  <a:srgbClr val="CC0000"/>
                </a:solidFill>
              </a:rPr>
              <a:t>=</a:t>
            </a:r>
          </a:p>
          <a:p>
            <a:pPr marL="342900" lvl="0" indent="-274320">
              <a:lnSpc>
                <a:spcPct val="90000"/>
              </a:lnSpc>
              <a:spcBef>
                <a:spcPct val="20000"/>
              </a:spcBef>
              <a:buClr>
                <a:srgbClr val="94C600"/>
              </a:buClr>
              <a:buSzPct val="76000"/>
              <a:defRPr/>
            </a:pPr>
            <a:endParaRPr lang="ru-RU" sz="2800" b="1" dirty="0">
              <a:solidFill>
                <a:srgbClr val="CC0000"/>
              </a:solidFill>
            </a:endParaRPr>
          </a:p>
          <a:p>
            <a:pPr marL="342900" lvl="0" indent="-274320">
              <a:lnSpc>
                <a:spcPct val="90000"/>
              </a:lnSpc>
              <a:spcBef>
                <a:spcPct val="20000"/>
              </a:spcBef>
              <a:buClr>
                <a:srgbClr val="94C600"/>
              </a:buClr>
              <a:buSzPct val="76000"/>
              <a:defRPr/>
            </a:pPr>
            <a:r>
              <a:rPr lang="ru-RU" sz="2800" b="1" dirty="0">
                <a:solidFill>
                  <a:srgbClr val="CC0000"/>
                </a:solidFill>
              </a:rPr>
              <a:t>11. </a:t>
            </a:r>
            <a:r>
              <a:rPr lang="ru-RU" sz="2800" b="1" dirty="0" smtClean="0">
                <a:solidFill>
                  <a:srgbClr val="CC0000"/>
                </a:solidFill>
              </a:rPr>
              <a:t> 16-</a:t>
            </a:r>
            <a:r>
              <a:rPr lang="ru-RU" sz="2800" b="1" dirty="0">
                <a:solidFill>
                  <a:srgbClr val="CC0000"/>
                </a:solidFill>
              </a:rPr>
              <a:t>(-6</a:t>
            </a:r>
            <a:r>
              <a:rPr lang="ru-RU" sz="2800" b="1" dirty="0" smtClean="0">
                <a:solidFill>
                  <a:srgbClr val="CC0000"/>
                </a:solidFill>
              </a:rPr>
              <a:t>)=</a:t>
            </a:r>
          </a:p>
          <a:p>
            <a:pPr marL="342900" lvl="0" indent="-274320">
              <a:lnSpc>
                <a:spcPct val="90000"/>
              </a:lnSpc>
              <a:spcBef>
                <a:spcPct val="20000"/>
              </a:spcBef>
              <a:buClr>
                <a:srgbClr val="94C600"/>
              </a:buClr>
              <a:buSzPct val="76000"/>
              <a:defRPr/>
            </a:pPr>
            <a:endParaRPr lang="ru-RU" sz="2800" b="1" dirty="0">
              <a:solidFill>
                <a:srgbClr val="CC0000"/>
              </a:solidFill>
            </a:endParaRPr>
          </a:p>
          <a:p>
            <a:pPr marL="342900" lvl="0" indent="-274320">
              <a:lnSpc>
                <a:spcPct val="90000"/>
              </a:lnSpc>
              <a:spcBef>
                <a:spcPct val="20000"/>
              </a:spcBef>
              <a:buClr>
                <a:srgbClr val="94C600"/>
              </a:buClr>
              <a:buSzPct val="76000"/>
              <a:defRPr/>
            </a:pPr>
            <a:r>
              <a:rPr lang="ru-RU" sz="2800" b="1" dirty="0" smtClean="0">
                <a:solidFill>
                  <a:srgbClr val="CC0000"/>
                </a:solidFill>
              </a:rPr>
              <a:t>12.  -11+11=</a:t>
            </a:r>
            <a:endParaRPr lang="ru-RU" sz="2800" b="1" dirty="0">
              <a:solidFill>
                <a:srgbClr val="CC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1664" y="1916832"/>
            <a:ext cx="816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-13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6261" y="2852936"/>
            <a:ext cx="643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18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99086" y="3789040"/>
            <a:ext cx="587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-1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6261" y="4681738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7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8996" y="5656892"/>
            <a:ext cx="816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-18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25977" y="908720"/>
            <a:ext cx="587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-6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19487" y="1871760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4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04872" y="2828451"/>
            <a:ext cx="816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-10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89456" y="3787376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- 24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83333" y="4653136"/>
            <a:ext cx="643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22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83333" y="5640333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0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20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4176464" cy="720080"/>
          </a:xfrm>
        </p:spPr>
        <p:txBody>
          <a:bodyPr/>
          <a:lstStyle/>
          <a:p>
            <a:r>
              <a:rPr lang="ru-RU" b="1" dirty="0" smtClean="0"/>
              <a:t>Устная работа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196753"/>
            <a:ext cx="2088232" cy="648072"/>
          </a:xfrm>
        </p:spPr>
        <p:txBody>
          <a:bodyPr/>
          <a:lstStyle/>
          <a:p>
            <a:pPr marL="68580" indent="0">
              <a:buNone/>
            </a:pPr>
            <a:r>
              <a:rPr lang="ru-RU" b="1" dirty="0" smtClean="0"/>
              <a:t>Упростите:</a:t>
            </a:r>
          </a:p>
          <a:p>
            <a:pPr marL="68580" indent="0">
              <a:buNone/>
            </a:pP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43891" y="1835532"/>
            <a:ext cx="2497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1) 5х+8-5х=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4793" y="183553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8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2779" y="2710376"/>
            <a:ext cx="2497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2) 6х-3+12=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5080" y="2710376"/>
            <a:ext cx="1119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6х+9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78" y="3517255"/>
            <a:ext cx="3058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3) -14∙а∙</a:t>
            </a:r>
            <a:r>
              <a:rPr lang="en-US" sz="3200" b="1" dirty="0" smtClean="0">
                <a:solidFill>
                  <a:srgbClr val="FF0000"/>
                </a:solidFill>
              </a:rPr>
              <a:t>b∙2∙c=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94510" y="3519783"/>
            <a:ext cx="1620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-28abc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1455" y="4509120"/>
            <a:ext cx="35509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b="1" dirty="0" smtClean="0">
                <a:solidFill>
                  <a:srgbClr val="FF0000"/>
                </a:solidFill>
              </a:rPr>
              <a:t>4) -3</a:t>
            </a:r>
            <a:r>
              <a:rPr lang="ru-RU" sz="3200" b="1" dirty="0" smtClean="0">
                <a:solidFill>
                  <a:srgbClr val="FF0000"/>
                </a:solidFill>
              </a:rPr>
              <a:t>∙</a:t>
            </a:r>
            <a:r>
              <a:rPr lang="ru-RU" sz="3200" b="1" dirty="0">
                <a:solidFill>
                  <a:srgbClr val="FF0000"/>
                </a:solidFill>
              </a:rPr>
              <a:t>а</a:t>
            </a:r>
            <a:r>
              <a:rPr lang="ru-RU" sz="3200" b="1" dirty="0" smtClean="0">
                <a:solidFill>
                  <a:srgbClr val="FF0000"/>
                </a:solidFill>
              </a:rPr>
              <a:t>∙</a:t>
            </a:r>
            <a:r>
              <a:rPr lang="en-US" sz="3200" b="1" dirty="0" smtClean="0">
                <a:solidFill>
                  <a:srgbClr val="FF0000"/>
                </a:solidFill>
              </a:rPr>
              <a:t>a∙(-15)∙d=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8493" y="4509120"/>
            <a:ext cx="1322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45a²d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81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4032448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Устная работа: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3456384" cy="5544616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ru-RU" sz="3400" b="1" dirty="0" smtClean="0"/>
              <a:t>Раскройте скобки:</a:t>
            </a:r>
            <a:endParaRPr lang="en-US" sz="3400" b="1" dirty="0" smtClean="0"/>
          </a:p>
          <a:p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a+b</a:t>
            </a:r>
            <a:r>
              <a:rPr lang="en-US" sz="3200" b="1" dirty="0" smtClean="0">
                <a:solidFill>
                  <a:srgbClr val="FF0000"/>
                </a:solidFill>
              </a:rPr>
              <a:t>) – (c-d)=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m-(3n+5k)=</a:t>
            </a:r>
          </a:p>
          <a:p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K+ (3n-7m)=</a:t>
            </a:r>
            <a:endParaRPr lang="en-US" sz="3200" b="1" dirty="0">
              <a:solidFill>
                <a:srgbClr val="FF0000"/>
              </a:solidFill>
            </a:endParaRP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-</a:t>
            </a:r>
            <a:r>
              <a:rPr lang="en-US" sz="3200" b="1" dirty="0">
                <a:solidFill>
                  <a:srgbClr val="FF0000"/>
                </a:solidFill>
              </a:rPr>
              <a:t>3(x-y</a:t>
            </a:r>
            <a:r>
              <a:rPr lang="en-US" sz="3200" b="1" dirty="0" smtClean="0">
                <a:solidFill>
                  <a:srgbClr val="FF0000"/>
                </a:solidFill>
              </a:rPr>
              <a:t>)=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5(2x+y)=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(10-a)</a:t>
            </a:r>
            <a:r>
              <a:rPr lang="en-US" sz="3200" b="1" dirty="0">
                <a:solidFill>
                  <a:srgbClr val="FF0000"/>
                </a:solidFill>
                <a:latin typeface="Trebuchet MS" pitchFamily="34" charset="0"/>
              </a:rPr>
              <a:t>∙</a:t>
            </a:r>
            <a:r>
              <a:rPr lang="en-US" sz="3200" b="1" dirty="0">
                <a:solidFill>
                  <a:srgbClr val="FF0000"/>
                </a:solidFill>
              </a:rPr>
              <a:t>(-5</a:t>
            </a:r>
            <a:r>
              <a:rPr lang="en-US" sz="3200" b="1" dirty="0" smtClean="0">
                <a:solidFill>
                  <a:srgbClr val="FF0000"/>
                </a:solidFill>
              </a:rPr>
              <a:t>)=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c(x-2y+3z)=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endParaRPr lang="en-US" sz="32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99121" y="1308773"/>
            <a:ext cx="2220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</a:rPr>
              <a:t>a+b-c+d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2052983"/>
            <a:ext cx="18614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m</a:t>
            </a:r>
            <a:r>
              <a:rPr lang="en-US" sz="3200" b="1" dirty="0" smtClean="0">
                <a:solidFill>
                  <a:srgbClr val="002060"/>
                </a:solidFill>
              </a:rPr>
              <a:t>-3n-5k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2861305"/>
            <a:ext cx="1951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K+3n-7m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4941" y="3626618"/>
            <a:ext cx="1600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" lvl="0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n-US" sz="3200" b="1" dirty="0">
                <a:solidFill>
                  <a:srgbClr val="002060"/>
                </a:solidFill>
              </a:rPr>
              <a:t>-3x+3y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2046" y="4432756"/>
            <a:ext cx="1587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10x+5y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82846" y="5189287"/>
            <a:ext cx="1316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5a-50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9792" y="5877272"/>
            <a:ext cx="2509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cx-2cy+3cz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64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808312" cy="720080"/>
          </a:xfrm>
        </p:spPr>
        <p:txBody>
          <a:bodyPr/>
          <a:lstStyle/>
          <a:p>
            <a:r>
              <a:rPr lang="ru-RU" b="1" dirty="0" smtClean="0"/>
              <a:t>Задача: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096" y="980729"/>
            <a:ext cx="6777317" cy="1728192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2800" b="1" dirty="0" smtClean="0"/>
              <a:t>У двух подруг в корзинках лежали яблоки и груши, у первой 8 яблок и 3 </a:t>
            </a:r>
            <a:r>
              <a:rPr lang="ru-RU" sz="2800" b="1" dirty="0" err="1" smtClean="0"/>
              <a:t>груши,а</a:t>
            </a:r>
            <a:r>
              <a:rPr lang="ru-RU" sz="2800" b="1" dirty="0" smtClean="0"/>
              <a:t> у второй 9 яблок и 4 груши, сколько было яблок и груш? </a:t>
            </a:r>
            <a:endParaRPr lang="ru-RU" sz="2800" b="1" dirty="0"/>
          </a:p>
        </p:txBody>
      </p:sp>
      <p:pic>
        <p:nvPicPr>
          <p:cNvPr id="2050" name="Picture 2" descr="G:\математика\открытый урок приведение подобных слгаемых\урок\im_17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852936"/>
            <a:ext cx="3336032" cy="2502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G:\математика\открытый урок приведение подобных слгаемых\урок\depositphotos_34281797-Basket-with-pears-and-appl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96" y="4854756"/>
            <a:ext cx="2953397" cy="1968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1422" y="2832659"/>
            <a:ext cx="2893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8я , 3 г, 9я, 4 г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519173"/>
            <a:ext cx="3332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(8я+9я)+(3г+4г)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8090" y="4283804"/>
            <a:ext cx="50642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Ответ: 17 яблок,7 груш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26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3240360" cy="792088"/>
          </a:xfrm>
        </p:spPr>
        <p:txBody>
          <a:bodyPr/>
          <a:lstStyle/>
          <a:p>
            <a:r>
              <a:rPr lang="ru-RU" b="1" dirty="0" smtClean="0"/>
              <a:t>Подсказка: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7560840" cy="4104456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Похожие</a:t>
            </a:r>
          </a:p>
          <a:p>
            <a:pPr marL="68580" indent="0">
              <a:buNone/>
            </a:pPr>
            <a:endParaRPr lang="ru-RU" sz="3600" b="1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Одинаковые</a:t>
            </a:r>
          </a:p>
          <a:p>
            <a:pPr marL="68580" indent="0">
              <a:buNone/>
            </a:pPr>
            <a:endParaRPr lang="ru-RU" sz="3600" b="1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Подобные</a:t>
            </a:r>
          </a:p>
          <a:p>
            <a:pPr marL="68580" indent="0">
              <a:buNone/>
            </a:pPr>
            <a:endParaRPr lang="ru-RU" sz="3600" b="1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Подробные</a:t>
            </a: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3075" name="Picture 3" descr="G:\математика\открытый урок приведение подобных слгаемых\урок\BAfwmrQL9m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80728"/>
            <a:ext cx="3566334" cy="267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88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5661" y="908720"/>
            <a:ext cx="6768752" cy="1440160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Тема урока:</a:t>
            </a:r>
            <a:r>
              <a:rPr lang="ru-RU" b="1" dirty="0" smtClean="0"/>
              <a:t> Приведение подобных слагаемых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7988" y="2397020"/>
            <a:ext cx="84609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solidFill>
                  <a:schemeClr val="bg2">
                    <a:lumMod val="50000"/>
                  </a:schemeClr>
                </a:solidFill>
              </a:rPr>
              <a:t>Цель урока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: узнать какие слагаемые называются подобными, </a:t>
            </a:r>
          </a:p>
          <a:p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с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формулировать правило приведения подобных слагаемых, 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научиться применять правило при решении примеров и задач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573016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Слагаемые, имеющие одинаковую буквенную часть, называют </a:t>
            </a:r>
            <a:r>
              <a:rPr lang="ru-RU" sz="2400" b="1" u="sng" dirty="0">
                <a:solidFill>
                  <a:srgbClr val="FF0000"/>
                </a:solidFill>
              </a:rPr>
              <a:t>подобными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u="sng" dirty="0">
                <a:solidFill>
                  <a:schemeClr val="bg2">
                    <a:lumMod val="50000"/>
                  </a:schemeClr>
                </a:solidFill>
              </a:rPr>
              <a:t>слагаемыми</a:t>
            </a:r>
          </a:p>
        </p:txBody>
      </p:sp>
    </p:spTree>
    <p:extLst>
      <p:ext uri="{BB962C8B-B14F-4D97-AF65-F5344CB8AC3E}">
        <p14:creationId xmlns:p14="http://schemas.microsoft.com/office/powerpoint/2010/main" val="333347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01332" y="404665"/>
            <a:ext cx="6777317" cy="1872207"/>
          </a:xfrm>
        </p:spPr>
        <p:txBody>
          <a:bodyPr/>
          <a:lstStyle/>
          <a:p>
            <a:r>
              <a:rPr lang="en-US" dirty="0" err="1">
                <a:latin typeface="Trebuchet MS" pitchFamily="34" charset="0"/>
              </a:rPr>
              <a:t>ab+ac</a:t>
            </a:r>
            <a:r>
              <a:rPr lang="en-US" dirty="0">
                <a:latin typeface="Trebuchet MS" pitchFamily="34" charset="0"/>
              </a:rPr>
              <a:t>=a(</a:t>
            </a:r>
            <a:r>
              <a:rPr lang="en-US" dirty="0" err="1">
                <a:latin typeface="Trebuchet MS" pitchFamily="34" charset="0"/>
              </a:rPr>
              <a:t>b+c</a:t>
            </a:r>
            <a:r>
              <a:rPr lang="en-US" dirty="0">
                <a:latin typeface="Trebuchet MS" pitchFamily="34" charset="0"/>
              </a:rPr>
              <a:t>)  </a:t>
            </a:r>
          </a:p>
          <a:p>
            <a:r>
              <a:rPr lang="en-US" dirty="0" err="1" smtClean="0">
                <a:latin typeface="Trebuchet MS" pitchFamily="34" charset="0"/>
              </a:rPr>
              <a:t>ab+ac-ad</a:t>
            </a:r>
            <a:r>
              <a:rPr lang="en-US" dirty="0" smtClean="0">
                <a:latin typeface="Trebuchet MS" pitchFamily="34" charset="0"/>
              </a:rPr>
              <a:t>=a(</a:t>
            </a:r>
            <a:r>
              <a:rPr lang="en-US" dirty="0" err="1" smtClean="0">
                <a:latin typeface="Trebuchet MS" pitchFamily="34" charset="0"/>
              </a:rPr>
              <a:t>b+c-d</a:t>
            </a:r>
            <a:r>
              <a:rPr lang="en-US" dirty="0" smtClean="0">
                <a:latin typeface="Trebuchet MS" pitchFamily="34" charset="0"/>
              </a:rPr>
              <a:t>)</a:t>
            </a:r>
            <a:endParaRPr lang="en-US" dirty="0">
              <a:latin typeface="Trebuchet MS" pitchFamily="34" charset="0"/>
            </a:endParaRPr>
          </a:p>
          <a:p>
            <a:pPr marL="68580" indent="0">
              <a:buNone/>
            </a:pPr>
            <a:r>
              <a:rPr lang="ru-RU" dirty="0" smtClean="0">
                <a:latin typeface="Trebuchet MS" pitchFamily="34" charset="0"/>
              </a:rPr>
              <a:t>распределительный </a:t>
            </a:r>
            <a:r>
              <a:rPr lang="ru-RU" dirty="0">
                <a:latin typeface="Trebuchet MS" pitchFamily="34" charset="0"/>
              </a:rPr>
              <a:t>закон</a:t>
            </a:r>
          </a:p>
          <a:p>
            <a:endParaRPr lang="ru-RU" dirty="0"/>
          </a:p>
        </p:txBody>
      </p:sp>
      <p:pic>
        <p:nvPicPr>
          <p:cNvPr id="6147" name="Picture 3" descr="G:\математика\открытый урок приведение подобных слгаемых\урок\slide_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1" t="24255" r="3753" b="46934"/>
          <a:stretch/>
        </p:blipFill>
        <p:spPr bwMode="auto">
          <a:xfrm>
            <a:off x="683568" y="1844824"/>
            <a:ext cx="7537523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Круговая стрелка 4"/>
          <p:cNvSpPr/>
          <p:nvPr/>
        </p:nvSpPr>
        <p:spPr>
          <a:xfrm>
            <a:off x="2051720" y="251388"/>
            <a:ext cx="1080120" cy="5760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Круговая стрелка 5"/>
          <p:cNvSpPr/>
          <p:nvPr/>
        </p:nvSpPr>
        <p:spPr>
          <a:xfrm>
            <a:off x="2555776" y="827483"/>
            <a:ext cx="1152128" cy="288032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972941"/>
            <a:ext cx="6912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Чтобы привести подобные слагаемые, нужно: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ru-RU" sz="2400" b="1" dirty="0" smtClean="0">
                <a:solidFill>
                  <a:srgbClr val="FF0000"/>
                </a:solidFill>
              </a:rPr>
              <a:t>. Сгруппировать </a:t>
            </a:r>
            <a:r>
              <a:rPr lang="ru-RU" sz="2400" b="1" dirty="0">
                <a:solidFill>
                  <a:srgbClr val="FF0000"/>
                </a:solidFill>
              </a:rPr>
              <a:t>эти слагаемые;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2. Сложить </a:t>
            </a:r>
            <a:r>
              <a:rPr lang="ru-RU" sz="2400" b="1" dirty="0">
                <a:solidFill>
                  <a:srgbClr val="FF0000"/>
                </a:solidFill>
              </a:rPr>
              <a:t>их коэффициенты;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3. Умножить </a:t>
            </a:r>
            <a:r>
              <a:rPr lang="ru-RU" sz="2400" b="1" dirty="0">
                <a:solidFill>
                  <a:srgbClr val="FF0000"/>
                </a:solidFill>
              </a:rPr>
              <a:t>полученную сумму на их общую буквенную часть</a:t>
            </a:r>
          </a:p>
        </p:txBody>
      </p:sp>
    </p:spTree>
    <p:extLst>
      <p:ext uri="{BB962C8B-B14F-4D97-AF65-F5344CB8AC3E}">
        <p14:creationId xmlns:p14="http://schemas.microsoft.com/office/powerpoint/2010/main" val="14709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324</TotalTime>
  <Words>533</Words>
  <Application>Microsoft Office PowerPoint</Application>
  <PresentationFormat>Экран (4:3)</PresentationFormat>
  <Paragraphs>151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Остин</vt:lpstr>
      <vt:lpstr>Презентация PowerPoint</vt:lpstr>
      <vt:lpstr>Чтоб вначале вас взбодрить, прошу всех хором говорить!</vt:lpstr>
      <vt:lpstr>Устная работа:</vt:lpstr>
      <vt:lpstr>Устная работа</vt:lpstr>
      <vt:lpstr>Устная работа:</vt:lpstr>
      <vt:lpstr>Задача:</vt:lpstr>
      <vt:lpstr>Подсказка:</vt:lpstr>
      <vt:lpstr>Тема урока: Приведение подобных слагаемых</vt:lpstr>
      <vt:lpstr>Презентация PowerPoint</vt:lpstr>
      <vt:lpstr>Найдите подобные слагаемые: 1) 3a, 6a, 7b, -6a, 7c,  10c 2) 8a+7b-4a-3b       </vt:lpstr>
      <vt:lpstr>Самостоятельная работа</vt:lpstr>
      <vt:lpstr>Рассуждаем:</vt:lpstr>
      <vt:lpstr>Презентация PowerPoint</vt:lpstr>
      <vt:lpstr>Домашнее задание (ПЛАН)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Чтоб вас немножечко взбодрить, прошу всех хором говорить!</dc:title>
  <dc:creator>User</dc:creator>
  <cp:lastModifiedBy>User_PC</cp:lastModifiedBy>
  <cp:revision>29</cp:revision>
  <dcterms:created xsi:type="dcterms:W3CDTF">2016-11-17T03:39:51Z</dcterms:created>
  <dcterms:modified xsi:type="dcterms:W3CDTF">2016-11-18T06:34:24Z</dcterms:modified>
</cp:coreProperties>
</file>